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62" r:id="rId6"/>
    <p:sldId id="257"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Impress, Work Together" id="{B9B51309-D148-4332-87C2-07BE32FBCA3B}">
          <p14:sldIdLst>
            <p14:sldId id="262"/>
            <p14:sldId id="257"/>
            <p14:sldId id="265"/>
            <p14:sldId id="266"/>
            <p14:sldId id="267"/>
            <p14:sldId id="268"/>
            <p14:sldId id="269"/>
            <p14:sldId id="270"/>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snapToGrid="0">
      <p:cViewPr varScale="1">
        <p:scale>
          <a:sx n="89" d="100"/>
          <a:sy n="89"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4/28/2020</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omputer_network" TargetMode="External"/><Relationship Id="rId2" Type="http://schemas.openxmlformats.org/officeDocument/2006/relationships/hyperlink" Target="https://www.computerhope.com/jargon/i/internet.htm" TargetMode="External"/><Relationship Id="rId1" Type="http://schemas.openxmlformats.org/officeDocument/2006/relationships/slideLayout" Target="../slideLayouts/slideLayout2.xml"/><Relationship Id="rId5" Type="http://schemas.openxmlformats.org/officeDocument/2006/relationships/hyperlink" Target="https://en.wikipedia.org/wiki/Subnetwork" TargetMode="External"/><Relationship Id="rId4" Type="http://schemas.openxmlformats.org/officeDocument/2006/relationships/hyperlink" Target="https://en.wikipedia.org/wiki/LA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ukdiss.com/examples/the-importance-of-the-internet-to-enhance-banking.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computerhope.com/jargon/i/ip.htm" TargetMode="External"/><Relationship Id="rId3" Type="http://schemas.openxmlformats.org/officeDocument/2006/relationships/hyperlink" Target="https://www.computerhope.com/jargon/c/cablemod.htm" TargetMode="External"/><Relationship Id="rId7" Type="http://schemas.openxmlformats.org/officeDocument/2006/relationships/hyperlink" Target="https://www.computerhope.com/jargon/i/isp.htm" TargetMode="External"/><Relationship Id="rId2" Type="http://schemas.openxmlformats.org/officeDocument/2006/relationships/hyperlink" Target="https://www.computerhope.com/jargon/n/nic.htm" TargetMode="External"/><Relationship Id="rId1" Type="http://schemas.openxmlformats.org/officeDocument/2006/relationships/slideLayout" Target="../slideLayouts/slideLayout2.xml"/><Relationship Id="rId6" Type="http://schemas.openxmlformats.org/officeDocument/2006/relationships/hyperlink" Target="https://www.computerhope.com/jargon/s/switch.htm" TargetMode="External"/><Relationship Id="rId5" Type="http://schemas.openxmlformats.org/officeDocument/2006/relationships/hyperlink" Target="https://www.computerhope.com/jargon/r/router.htm" TargetMode="External"/><Relationship Id="rId4" Type="http://schemas.openxmlformats.org/officeDocument/2006/relationships/hyperlink" Target="https://www.computerhope.com/jargon/d/dslmodem.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lideshare.net/taimoor43/advantage-and-disadvantage-of-internet" TargetMode="External"/><Relationship Id="rId2" Type="http://schemas.openxmlformats.org/officeDocument/2006/relationships/hyperlink" Target="https://dgaps.com/advantages-disadvantages-of-internet-5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What is network</a:t>
            </a:r>
            <a:endParaRPr lang="en-US" sz="2800" b="1" dirty="0"/>
          </a:p>
        </p:txBody>
      </p:sp>
      <p:sp>
        <p:nvSpPr>
          <p:cNvPr id="3" name="Content Placeholder 2"/>
          <p:cNvSpPr>
            <a:spLocks noGrp="1"/>
          </p:cNvSpPr>
          <p:nvPr>
            <p:ph idx="1"/>
          </p:nvPr>
        </p:nvSpPr>
        <p:spPr>
          <a:xfrm>
            <a:off x="516367" y="1538344"/>
            <a:ext cx="11338560" cy="4873214"/>
          </a:xfrm>
        </p:spPr>
        <p:txBody>
          <a:bodyPr>
            <a:normAutofit fontScale="25000" lnSpcReduction="20000"/>
          </a:bodyPr>
          <a:lstStyle/>
          <a:p>
            <a:pPr algn="just"/>
            <a:r>
              <a:rPr lang="en-US" sz="7600" dirty="0">
                <a:solidFill>
                  <a:schemeClr val="tx1">
                    <a:lumMod val="75000"/>
                    <a:lumOff val="25000"/>
                  </a:schemeClr>
                </a:solidFill>
                <a:latin typeface="Calibri" panose="020F0502020204030204" pitchFamily="34" charset="0"/>
              </a:rPr>
              <a:t>A </a:t>
            </a:r>
            <a:r>
              <a:rPr lang="en-US" sz="7600" b="1" dirty="0">
                <a:solidFill>
                  <a:schemeClr val="tx1">
                    <a:lumMod val="75000"/>
                    <a:lumOff val="25000"/>
                  </a:schemeClr>
                </a:solidFill>
                <a:latin typeface="Calibri" panose="020F0502020204030204" pitchFamily="34" charset="0"/>
              </a:rPr>
              <a:t>network</a:t>
            </a:r>
            <a:r>
              <a:rPr lang="en-US" sz="7600" dirty="0">
                <a:solidFill>
                  <a:schemeClr val="tx1">
                    <a:lumMod val="75000"/>
                    <a:lumOff val="25000"/>
                  </a:schemeClr>
                </a:solidFill>
                <a:latin typeface="Calibri" panose="020F0502020204030204" pitchFamily="34" charset="0"/>
              </a:rPr>
              <a:t> is a collection of computers, servers, mainframes, network devices, peripherals, or other devices connected to one another to allow the sharing of data. An excellent example of a network is the </a:t>
            </a:r>
            <a:r>
              <a:rPr lang="en-US" sz="7600" dirty="0" smtClean="0">
                <a:solidFill>
                  <a:schemeClr val="tx1">
                    <a:lumMod val="75000"/>
                    <a:lumOff val="25000"/>
                  </a:schemeClr>
                </a:solidFill>
                <a:latin typeface="Calibri" panose="020F0502020204030204" pitchFamily="34" charset="0"/>
                <a:hlinkClick r:id="rId2"/>
              </a:rPr>
              <a:t>Internet</a:t>
            </a:r>
            <a:r>
              <a:rPr lang="en-US" sz="7600" dirty="0" smtClean="0">
                <a:solidFill>
                  <a:schemeClr val="tx1">
                    <a:lumMod val="75000"/>
                    <a:lumOff val="25000"/>
                  </a:schemeClr>
                </a:solidFill>
                <a:latin typeface="Calibri" panose="020F0502020204030204" pitchFamily="34" charset="0"/>
              </a:rPr>
              <a:t>.</a:t>
            </a:r>
          </a:p>
          <a:p>
            <a:pPr algn="just"/>
            <a:r>
              <a:rPr lang="en-US" sz="7600" b="1" dirty="0" smtClean="0">
                <a:solidFill>
                  <a:schemeClr val="tx1">
                    <a:lumMod val="75000"/>
                    <a:lumOff val="25000"/>
                  </a:schemeClr>
                </a:solidFill>
                <a:latin typeface="Calibri" panose="020F0502020204030204" pitchFamily="34" charset="0"/>
              </a:rPr>
              <a:t>Network Backbone. </a:t>
            </a:r>
            <a:r>
              <a:rPr lang="en-US" sz="7600" dirty="0" smtClean="0">
                <a:solidFill>
                  <a:schemeClr val="tx1">
                    <a:lumMod val="75000"/>
                    <a:lumOff val="25000"/>
                  </a:schemeClr>
                </a:solidFill>
                <a:latin typeface="Calibri" panose="020F0502020204030204" pitchFamily="34" charset="0"/>
              </a:rPr>
              <a:t>A</a:t>
            </a:r>
            <a:r>
              <a:rPr lang="en-US" sz="7600" dirty="0">
                <a:solidFill>
                  <a:schemeClr val="tx1">
                    <a:lumMod val="75000"/>
                    <a:lumOff val="25000"/>
                  </a:schemeClr>
                </a:solidFill>
                <a:latin typeface="Calibri" panose="020F0502020204030204" pitchFamily="34" charset="0"/>
              </a:rPr>
              <a:t> </a:t>
            </a:r>
            <a:r>
              <a:rPr lang="en-US" sz="7600" b="1" dirty="0">
                <a:solidFill>
                  <a:schemeClr val="tx1">
                    <a:lumMod val="75000"/>
                    <a:lumOff val="25000"/>
                  </a:schemeClr>
                </a:solidFill>
                <a:latin typeface="Calibri" panose="020F0502020204030204" pitchFamily="34" charset="0"/>
              </a:rPr>
              <a:t>backbone</a:t>
            </a:r>
            <a:r>
              <a:rPr lang="en-US" sz="7600" dirty="0">
                <a:solidFill>
                  <a:schemeClr val="tx1">
                    <a:lumMod val="75000"/>
                    <a:lumOff val="25000"/>
                  </a:schemeClr>
                </a:solidFill>
                <a:latin typeface="Calibri" panose="020F0502020204030204" pitchFamily="34" charset="0"/>
              </a:rPr>
              <a:t> or </a:t>
            </a:r>
            <a:r>
              <a:rPr lang="en-US" sz="7600" b="1" dirty="0">
                <a:solidFill>
                  <a:schemeClr val="tx1">
                    <a:lumMod val="75000"/>
                    <a:lumOff val="25000"/>
                  </a:schemeClr>
                </a:solidFill>
                <a:latin typeface="Calibri" panose="020F0502020204030204" pitchFamily="34" charset="0"/>
              </a:rPr>
              <a:t>core</a:t>
            </a:r>
            <a:r>
              <a:rPr lang="en-US" sz="7600" dirty="0">
                <a:solidFill>
                  <a:schemeClr val="tx1">
                    <a:lumMod val="75000"/>
                    <a:lumOff val="25000"/>
                  </a:schemeClr>
                </a:solidFill>
                <a:latin typeface="Calibri" panose="020F0502020204030204" pitchFamily="34" charset="0"/>
              </a:rPr>
              <a:t> is a part of </a:t>
            </a:r>
            <a:r>
              <a:rPr lang="en-US" sz="7600" dirty="0">
                <a:solidFill>
                  <a:schemeClr val="tx1">
                    <a:lumMod val="75000"/>
                    <a:lumOff val="25000"/>
                  </a:schemeClr>
                </a:solidFill>
                <a:latin typeface="Calibri" panose="020F0502020204030204" pitchFamily="34" charset="0"/>
                <a:hlinkClick r:id="rId3" tooltip="Computer network"/>
              </a:rPr>
              <a:t>computer network</a:t>
            </a:r>
            <a:r>
              <a:rPr lang="en-US" sz="7600" dirty="0">
                <a:solidFill>
                  <a:schemeClr val="tx1">
                    <a:lumMod val="75000"/>
                    <a:lumOff val="25000"/>
                  </a:schemeClr>
                </a:solidFill>
                <a:latin typeface="Calibri" panose="020F0502020204030204" pitchFamily="34" charset="0"/>
              </a:rPr>
              <a:t> that interconnects various pieces </a:t>
            </a:r>
            <a:r>
              <a:rPr lang="en-US" sz="7600" dirty="0" smtClean="0">
                <a:solidFill>
                  <a:schemeClr val="tx1">
                    <a:lumMod val="75000"/>
                    <a:lumOff val="25000"/>
                  </a:schemeClr>
                </a:solidFill>
                <a:latin typeface="Calibri" panose="020F0502020204030204" pitchFamily="34" charset="0"/>
              </a:rPr>
              <a:t>of network</a:t>
            </a:r>
            <a:r>
              <a:rPr lang="en-US" sz="7600" dirty="0">
                <a:solidFill>
                  <a:schemeClr val="tx1">
                    <a:lumMod val="75000"/>
                    <a:lumOff val="25000"/>
                  </a:schemeClr>
                </a:solidFill>
                <a:latin typeface="Calibri" panose="020F0502020204030204" pitchFamily="34" charset="0"/>
              </a:rPr>
              <a:t>, providing a path for the exchange of information between different </a:t>
            </a:r>
            <a:r>
              <a:rPr lang="en-US" sz="7600" dirty="0">
                <a:solidFill>
                  <a:schemeClr val="tx1">
                    <a:lumMod val="75000"/>
                    <a:lumOff val="25000"/>
                  </a:schemeClr>
                </a:solidFill>
                <a:latin typeface="Calibri" panose="020F0502020204030204" pitchFamily="34" charset="0"/>
                <a:hlinkClick r:id="rId4" tooltip="LAN"/>
              </a:rPr>
              <a:t>LANs</a:t>
            </a:r>
            <a:r>
              <a:rPr lang="en-US" sz="7600" dirty="0">
                <a:solidFill>
                  <a:schemeClr val="tx1">
                    <a:lumMod val="75000"/>
                    <a:lumOff val="25000"/>
                  </a:schemeClr>
                </a:solidFill>
                <a:latin typeface="Calibri" panose="020F0502020204030204" pitchFamily="34" charset="0"/>
              </a:rPr>
              <a:t> or </a:t>
            </a:r>
            <a:r>
              <a:rPr lang="en-US" sz="7600" dirty="0" smtClean="0">
                <a:solidFill>
                  <a:schemeClr val="tx1">
                    <a:lumMod val="75000"/>
                    <a:lumOff val="25000"/>
                  </a:schemeClr>
                </a:solidFill>
                <a:latin typeface="Calibri" panose="020F0502020204030204" pitchFamily="34" charset="0"/>
                <a:hlinkClick r:id="rId5" tooltip="Subnetwork"/>
              </a:rPr>
              <a:t>subnetworks</a:t>
            </a:r>
            <a:r>
              <a:rPr lang="en-US" sz="7600" dirty="0" smtClean="0">
                <a:solidFill>
                  <a:schemeClr val="tx1">
                    <a:lumMod val="75000"/>
                    <a:lumOff val="25000"/>
                  </a:schemeClr>
                </a:solidFill>
                <a:latin typeface="Calibri" panose="020F0502020204030204" pitchFamily="34" charset="0"/>
              </a:rPr>
              <a:t>.</a:t>
            </a:r>
          </a:p>
          <a:p>
            <a:pPr algn="just"/>
            <a:r>
              <a:rPr lang="en-US" sz="7600" b="1" dirty="0" smtClean="0">
                <a:solidFill>
                  <a:schemeClr val="tx1">
                    <a:lumMod val="75000"/>
                    <a:lumOff val="25000"/>
                  </a:schemeClr>
                </a:solidFill>
                <a:latin typeface="Calibri" panose="020F0502020204030204" pitchFamily="34" charset="0"/>
              </a:rPr>
              <a:t>The Intranet. </a:t>
            </a:r>
            <a:r>
              <a:rPr lang="en-US" sz="7600" dirty="0" smtClean="0">
                <a:solidFill>
                  <a:schemeClr val="tx1">
                    <a:lumMod val="75000"/>
                    <a:lumOff val="25000"/>
                  </a:schemeClr>
                </a:solidFill>
                <a:latin typeface="Calibri" panose="020F0502020204030204" pitchFamily="34" charset="0"/>
              </a:rPr>
              <a:t>An</a:t>
            </a:r>
            <a:r>
              <a:rPr lang="en-US" sz="7600" dirty="0">
                <a:solidFill>
                  <a:schemeClr val="tx1">
                    <a:lumMod val="75000"/>
                    <a:lumOff val="25000"/>
                  </a:schemeClr>
                </a:solidFill>
                <a:latin typeface="Calibri" panose="020F0502020204030204" pitchFamily="34" charset="0"/>
              </a:rPr>
              <a:t> intranet is a network where employees can create content, communicate, collaborate, get stuff done, and develop the company </a:t>
            </a:r>
            <a:r>
              <a:rPr lang="en-US" sz="7600" dirty="0" smtClean="0">
                <a:solidFill>
                  <a:schemeClr val="tx1">
                    <a:lumMod val="75000"/>
                    <a:lumOff val="25000"/>
                  </a:schemeClr>
                </a:solidFill>
                <a:latin typeface="Calibri" panose="020F0502020204030204" pitchFamily="34" charset="0"/>
              </a:rPr>
              <a:t>culture.</a:t>
            </a:r>
          </a:p>
          <a:p>
            <a:pPr algn="just"/>
            <a:r>
              <a:rPr lang="en-US" sz="7600" b="1" dirty="0" smtClean="0">
                <a:solidFill>
                  <a:schemeClr val="tx1">
                    <a:lumMod val="75000"/>
                    <a:lumOff val="25000"/>
                  </a:schemeClr>
                </a:solidFill>
                <a:latin typeface="Calibri" panose="020F0502020204030204" pitchFamily="34" charset="0"/>
              </a:rPr>
              <a:t>The Extranet. </a:t>
            </a:r>
            <a:r>
              <a:rPr lang="en-US" sz="7600" dirty="0" smtClean="0">
                <a:solidFill>
                  <a:schemeClr val="tx1">
                    <a:lumMod val="75000"/>
                    <a:lumOff val="25000"/>
                  </a:schemeClr>
                </a:solidFill>
                <a:latin typeface="Calibri" panose="020F0502020204030204" pitchFamily="34" charset="0"/>
              </a:rPr>
              <a:t>An</a:t>
            </a:r>
            <a:r>
              <a:rPr lang="en-US" sz="7600" dirty="0">
                <a:solidFill>
                  <a:schemeClr val="tx1">
                    <a:lumMod val="75000"/>
                    <a:lumOff val="25000"/>
                  </a:schemeClr>
                </a:solidFill>
                <a:latin typeface="Calibri" panose="020F0502020204030204" pitchFamily="34" charset="0"/>
              </a:rPr>
              <a:t> extranet is like an intranet, but also provides controlled access to authorized customers, vendors, partners, or others outside the company.</a:t>
            </a:r>
            <a:endParaRPr lang="en-US" sz="7600" b="1" dirty="0" smtClean="0">
              <a:solidFill>
                <a:schemeClr val="tx1">
                  <a:lumMod val="75000"/>
                  <a:lumOff val="25000"/>
                </a:schemeClr>
              </a:solidFill>
              <a:latin typeface="Calibri" panose="020F0502020204030204" pitchFamily="34" charset="0"/>
            </a:endParaRPr>
          </a:p>
          <a:p>
            <a:pPr algn="just"/>
            <a:endParaRPr lang="en-US" b="1" dirty="0" smtClean="0">
              <a:solidFill>
                <a:schemeClr val="tx1">
                  <a:lumMod val="95000"/>
                  <a:lumOff val="5000"/>
                </a:schemeClr>
              </a:solidFill>
              <a:latin typeface="Calibri" panose="020F0502020204030204" pitchFamily="34" charset="0"/>
            </a:endParaRPr>
          </a:p>
          <a:p>
            <a:pPr algn="just"/>
            <a:endParaRPr lang="en-US" b="1" dirty="0">
              <a:solidFill>
                <a:schemeClr val="tx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209073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a:t>
            </a:r>
            <a:r>
              <a:rPr lang="en-US" dirty="0"/>
              <a:t>I</a:t>
            </a:r>
            <a:r>
              <a:rPr lang="en-US" dirty="0" smtClean="0"/>
              <a:t>nternet works in banking and </a:t>
            </a:r>
            <a:r>
              <a:rPr lang="en-US" dirty="0" err="1" smtClean="0"/>
              <a:t>buissness</a:t>
            </a:r>
            <a:endParaRPr lang="en-US" dirty="0"/>
          </a:p>
        </p:txBody>
      </p:sp>
      <p:sp>
        <p:nvSpPr>
          <p:cNvPr id="3" name="Content Placeholder 2"/>
          <p:cNvSpPr>
            <a:spLocks noGrp="1"/>
          </p:cNvSpPr>
          <p:nvPr>
            <p:ph idx="1"/>
          </p:nvPr>
        </p:nvSpPr>
        <p:spPr>
          <a:xfrm>
            <a:off x="387275" y="1592132"/>
            <a:ext cx="11446137" cy="4667245"/>
          </a:xfrm>
        </p:spPr>
        <p:txBody>
          <a:bodyPr>
            <a:normAutofit/>
          </a:bodyPr>
          <a:lstStyle/>
          <a:p>
            <a:r>
              <a:rPr lang="en-US" b="1" dirty="0"/>
              <a:t>Internet</a:t>
            </a:r>
            <a:r>
              <a:rPr lang="en-US" dirty="0"/>
              <a:t> in the </a:t>
            </a:r>
            <a:r>
              <a:rPr lang="en-US" b="1" dirty="0"/>
              <a:t>banking</a:t>
            </a:r>
            <a:r>
              <a:rPr lang="en-US" dirty="0"/>
              <a:t> enables the consumers to manage their savings and save their time. The </a:t>
            </a:r>
            <a:r>
              <a:rPr lang="en-US" b="1" dirty="0"/>
              <a:t>internet banking</a:t>
            </a:r>
            <a:r>
              <a:rPr lang="en-US" dirty="0"/>
              <a:t> requires the active </a:t>
            </a:r>
            <a:r>
              <a:rPr lang="en-US" b="1" dirty="0"/>
              <a:t>bank</a:t>
            </a:r>
            <a:r>
              <a:rPr lang="en-US" dirty="0"/>
              <a:t> account with the balance in it for the transactions, credit card or debit card number, </a:t>
            </a:r>
            <a:r>
              <a:rPr lang="en-US" b="1" dirty="0"/>
              <a:t>bank</a:t>
            </a:r>
            <a:r>
              <a:rPr lang="en-US" dirty="0"/>
              <a:t> account number, </a:t>
            </a:r>
            <a:r>
              <a:rPr lang="en-US" b="1" dirty="0"/>
              <a:t>internet banking</a:t>
            </a:r>
            <a:r>
              <a:rPr lang="en-US" dirty="0"/>
              <a:t> PIN number and a pc with </a:t>
            </a:r>
            <a:r>
              <a:rPr lang="en-US" b="1" dirty="0"/>
              <a:t>internet</a:t>
            </a:r>
            <a:r>
              <a:rPr lang="en-US" dirty="0"/>
              <a:t> connection</a:t>
            </a:r>
            <a:r>
              <a:rPr lang="en-US" dirty="0" smtClean="0"/>
              <a:t>.</a:t>
            </a:r>
          </a:p>
          <a:p>
            <a:r>
              <a:rPr lang="en-US" dirty="0">
                <a:hlinkClick r:id="rId2"/>
              </a:rPr>
              <a:t>https://</a:t>
            </a:r>
            <a:r>
              <a:rPr lang="en-US" dirty="0" smtClean="0">
                <a:hlinkClick r:id="rId2"/>
              </a:rPr>
              <a:t>ukdiss.com/examples/the-importance-of-the-internet-to-enhance-banking.php</a:t>
            </a:r>
            <a:r>
              <a:rPr lang="en-US" dirty="0" smtClean="0"/>
              <a:t> read more information from this site.</a:t>
            </a:r>
          </a:p>
          <a:p>
            <a:endParaRPr lang="en-US" dirty="0"/>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Connect the Internet</a:t>
            </a:r>
            <a:endParaRPr lang="en-US" dirty="0"/>
          </a:p>
        </p:txBody>
      </p:sp>
      <p:sp>
        <p:nvSpPr>
          <p:cNvPr id="3" name="Content Placeholder 2"/>
          <p:cNvSpPr>
            <a:spLocks noGrp="1"/>
          </p:cNvSpPr>
          <p:nvPr>
            <p:ph idx="1"/>
          </p:nvPr>
        </p:nvSpPr>
        <p:spPr>
          <a:xfrm>
            <a:off x="604434" y="1592132"/>
            <a:ext cx="11132159" cy="4980790"/>
          </a:xfrm>
        </p:spPr>
        <p:txBody>
          <a:bodyPr>
            <a:normAutofit/>
          </a:bodyPr>
          <a:lstStyle/>
          <a:p>
            <a:pPr algn="just">
              <a:lnSpc>
                <a:spcPct val="100000"/>
              </a:lnSpc>
              <a:spcBef>
                <a:spcPts val="0"/>
              </a:spcBef>
              <a:spcAft>
                <a:spcPts val="0"/>
              </a:spcAft>
            </a:pPr>
            <a:r>
              <a:rPr lang="en-US" sz="1800" dirty="0">
                <a:solidFill>
                  <a:schemeClr val="tx1">
                    <a:lumMod val="95000"/>
                    <a:lumOff val="5000"/>
                  </a:schemeClr>
                </a:solidFill>
                <a:latin typeface="Calibri" panose="020F0502020204030204" pitchFamily="34" charset="0"/>
              </a:rPr>
              <a:t>To connect to the Internet and other computers on a network, a computer must have a </a:t>
            </a:r>
            <a:r>
              <a:rPr lang="en-US" sz="1800" dirty="0">
                <a:solidFill>
                  <a:schemeClr val="tx1">
                    <a:lumMod val="95000"/>
                    <a:lumOff val="5000"/>
                  </a:schemeClr>
                </a:solidFill>
                <a:latin typeface="Calibri" panose="020F0502020204030204" pitchFamily="34" charset="0"/>
                <a:hlinkClick r:id="rId2"/>
              </a:rPr>
              <a:t>NIC</a:t>
            </a:r>
            <a:r>
              <a:rPr lang="en-US" sz="1800" dirty="0">
                <a:solidFill>
                  <a:schemeClr val="tx1">
                    <a:lumMod val="95000"/>
                    <a:lumOff val="5000"/>
                  </a:schemeClr>
                </a:solidFill>
                <a:latin typeface="Calibri" panose="020F0502020204030204" pitchFamily="34" charset="0"/>
              </a:rPr>
              <a:t> (network interface card) installed. A network cable plugged into the NIC on one end and plugged into a </a:t>
            </a:r>
            <a:r>
              <a:rPr lang="en-US" sz="1800" dirty="0">
                <a:solidFill>
                  <a:schemeClr val="tx1">
                    <a:lumMod val="95000"/>
                    <a:lumOff val="5000"/>
                  </a:schemeClr>
                </a:solidFill>
                <a:latin typeface="Calibri" panose="020F0502020204030204" pitchFamily="34" charset="0"/>
                <a:hlinkClick r:id="rId3"/>
              </a:rPr>
              <a:t>cable modem</a:t>
            </a:r>
            <a:r>
              <a:rPr lang="en-US" sz="1800" dirty="0">
                <a:solidFill>
                  <a:schemeClr val="tx1">
                    <a:lumMod val="95000"/>
                    <a:lumOff val="5000"/>
                  </a:schemeClr>
                </a:solidFill>
                <a:latin typeface="Calibri" panose="020F0502020204030204" pitchFamily="34" charset="0"/>
              </a:rPr>
              <a:t>, </a:t>
            </a:r>
            <a:r>
              <a:rPr lang="en-US" sz="1800" dirty="0">
                <a:solidFill>
                  <a:schemeClr val="tx1">
                    <a:lumMod val="95000"/>
                    <a:lumOff val="5000"/>
                  </a:schemeClr>
                </a:solidFill>
                <a:latin typeface="Calibri" panose="020F0502020204030204" pitchFamily="34" charset="0"/>
                <a:hlinkClick r:id="rId4"/>
              </a:rPr>
              <a:t>DSL modem</a:t>
            </a:r>
            <a:r>
              <a:rPr lang="en-US" sz="1800" dirty="0">
                <a:solidFill>
                  <a:schemeClr val="tx1">
                    <a:lumMod val="95000"/>
                    <a:lumOff val="5000"/>
                  </a:schemeClr>
                </a:solidFill>
                <a:latin typeface="Calibri" panose="020F0502020204030204" pitchFamily="34" charset="0"/>
              </a:rPr>
              <a:t>, </a:t>
            </a:r>
            <a:r>
              <a:rPr lang="en-US" sz="1800" dirty="0">
                <a:solidFill>
                  <a:schemeClr val="tx1">
                    <a:lumMod val="95000"/>
                    <a:lumOff val="5000"/>
                  </a:schemeClr>
                </a:solidFill>
                <a:latin typeface="Calibri" panose="020F0502020204030204" pitchFamily="34" charset="0"/>
                <a:hlinkClick r:id="rId5"/>
              </a:rPr>
              <a:t>router</a:t>
            </a:r>
            <a:r>
              <a:rPr lang="en-US" sz="1800" dirty="0">
                <a:solidFill>
                  <a:schemeClr val="tx1">
                    <a:lumMod val="95000"/>
                    <a:lumOff val="5000"/>
                  </a:schemeClr>
                </a:solidFill>
                <a:latin typeface="Calibri" panose="020F0502020204030204" pitchFamily="34" charset="0"/>
              </a:rPr>
              <a:t>, or </a:t>
            </a:r>
            <a:r>
              <a:rPr lang="en-US" sz="1800" dirty="0">
                <a:solidFill>
                  <a:schemeClr val="tx1">
                    <a:lumMod val="95000"/>
                    <a:lumOff val="5000"/>
                  </a:schemeClr>
                </a:solidFill>
                <a:latin typeface="Calibri" panose="020F0502020204030204" pitchFamily="34" charset="0"/>
                <a:hlinkClick r:id="rId6"/>
              </a:rPr>
              <a:t>switch</a:t>
            </a:r>
            <a:r>
              <a:rPr lang="en-US" sz="1800" dirty="0">
                <a:solidFill>
                  <a:schemeClr val="tx1">
                    <a:lumMod val="95000"/>
                    <a:lumOff val="5000"/>
                  </a:schemeClr>
                </a:solidFill>
                <a:latin typeface="Calibri" panose="020F0502020204030204" pitchFamily="34" charset="0"/>
              </a:rPr>
              <a:t> can </a:t>
            </a:r>
            <a:r>
              <a:rPr lang="en-US" sz="1800" dirty="0" smtClean="0">
                <a:solidFill>
                  <a:schemeClr val="tx1">
                    <a:lumMod val="95000"/>
                    <a:lumOff val="5000"/>
                  </a:schemeClr>
                </a:solidFill>
                <a:latin typeface="Calibri" panose="020F0502020204030204" pitchFamily="34" charset="0"/>
              </a:rPr>
              <a:t>allow </a:t>
            </a:r>
            <a:r>
              <a:rPr lang="en-US" sz="1800" dirty="0">
                <a:solidFill>
                  <a:schemeClr val="tx1">
                    <a:lumMod val="95000"/>
                    <a:lumOff val="5000"/>
                  </a:schemeClr>
                </a:solidFill>
                <a:latin typeface="Calibri" panose="020F0502020204030204" pitchFamily="34" charset="0"/>
              </a:rPr>
              <a:t>a computer to access the Internet and connect to other computers</a:t>
            </a:r>
            <a:r>
              <a:rPr lang="en-US" sz="1800" dirty="0" smtClean="0">
                <a:solidFill>
                  <a:schemeClr val="tx1">
                    <a:lumMod val="95000"/>
                    <a:lumOff val="5000"/>
                  </a:schemeClr>
                </a:solidFill>
                <a:latin typeface="Calibri" panose="020F0502020204030204" pitchFamily="34" charset="0"/>
              </a:rPr>
              <a:t>.</a:t>
            </a:r>
          </a:p>
          <a:p>
            <a:pPr algn="just">
              <a:lnSpc>
                <a:spcPct val="100000"/>
              </a:lnSpc>
              <a:spcBef>
                <a:spcPts val="0"/>
              </a:spcBef>
              <a:spcAft>
                <a:spcPts val="0"/>
              </a:spcAft>
            </a:pPr>
            <a:endParaRPr lang="en-US" sz="1800" b="1" dirty="0" smtClean="0"/>
          </a:p>
          <a:p>
            <a:pPr algn="just">
              <a:lnSpc>
                <a:spcPct val="100000"/>
              </a:lnSpc>
              <a:spcBef>
                <a:spcPts val="0"/>
              </a:spcBef>
              <a:spcAft>
                <a:spcPts val="0"/>
              </a:spcAft>
            </a:pPr>
            <a:r>
              <a:rPr lang="en-US" sz="1800" b="1" dirty="0" smtClean="0">
                <a:solidFill>
                  <a:schemeClr val="tx1">
                    <a:lumMod val="85000"/>
                    <a:lumOff val="15000"/>
                  </a:schemeClr>
                </a:solidFill>
              </a:rPr>
              <a:t>ISPs </a:t>
            </a:r>
            <a:r>
              <a:rPr lang="en-US" sz="1800" b="1" dirty="0">
                <a:solidFill>
                  <a:schemeClr val="tx1">
                    <a:lumMod val="85000"/>
                    <a:lumOff val="15000"/>
                  </a:schemeClr>
                </a:solidFill>
              </a:rPr>
              <a:t>(Internet service providers</a:t>
            </a:r>
            <a:r>
              <a:rPr lang="en-US" sz="1800" b="1" dirty="0" smtClean="0">
                <a:solidFill>
                  <a:schemeClr val="tx1">
                    <a:lumMod val="85000"/>
                    <a:lumOff val="15000"/>
                  </a:schemeClr>
                </a:solidFill>
              </a:rPr>
              <a:t>)</a:t>
            </a:r>
          </a:p>
          <a:p>
            <a:pPr algn="just">
              <a:lnSpc>
                <a:spcPct val="100000"/>
              </a:lnSpc>
              <a:spcBef>
                <a:spcPts val="0"/>
              </a:spcBef>
              <a:spcAft>
                <a:spcPts val="0"/>
              </a:spcAft>
            </a:pPr>
            <a:endParaRPr lang="en-US" sz="1800" b="1" dirty="0"/>
          </a:p>
          <a:p>
            <a:pPr algn="just">
              <a:lnSpc>
                <a:spcPct val="100000"/>
              </a:lnSpc>
              <a:spcBef>
                <a:spcPts val="0"/>
              </a:spcBef>
              <a:spcAft>
                <a:spcPts val="0"/>
              </a:spcAft>
            </a:pPr>
            <a:r>
              <a:rPr lang="en-US" sz="1800" dirty="0">
                <a:solidFill>
                  <a:schemeClr val="tx1">
                    <a:lumMod val="95000"/>
                    <a:lumOff val="5000"/>
                  </a:schemeClr>
                </a:solidFill>
                <a:latin typeface="Calibri" panose="020F0502020204030204" pitchFamily="34" charset="0"/>
                <a:hlinkClick r:id="rId7"/>
              </a:rPr>
              <a:t>ISPs</a:t>
            </a:r>
            <a:r>
              <a:rPr lang="en-US" sz="1800" dirty="0">
                <a:solidFill>
                  <a:schemeClr val="tx1">
                    <a:lumMod val="95000"/>
                    <a:lumOff val="5000"/>
                  </a:schemeClr>
                </a:solidFill>
                <a:latin typeface="Calibri" panose="020F0502020204030204" pitchFamily="34" charset="0"/>
              </a:rPr>
              <a:t> (Internet service providers), the companies that provide Internet service and connectivity, also follow these rules. The ISP provides a bridge between your computer and all the other computers in the world on the Internet. The ISP uses the TCP/IP protocols to make computer-to-computer connections possible and transmit data between them. When connected to an ISP, you're assigned an </a:t>
            </a:r>
            <a:r>
              <a:rPr lang="en-US" sz="1800" dirty="0">
                <a:solidFill>
                  <a:schemeClr val="tx1">
                    <a:lumMod val="95000"/>
                    <a:lumOff val="5000"/>
                  </a:schemeClr>
                </a:solidFill>
                <a:latin typeface="Calibri" panose="020F0502020204030204" pitchFamily="34" charset="0"/>
                <a:hlinkClick r:id="rId8"/>
              </a:rPr>
              <a:t>IP address</a:t>
            </a:r>
            <a:r>
              <a:rPr lang="en-US" sz="1800" dirty="0">
                <a:solidFill>
                  <a:schemeClr val="tx1">
                    <a:lumMod val="95000"/>
                    <a:lumOff val="5000"/>
                  </a:schemeClr>
                </a:solidFill>
                <a:latin typeface="Calibri" panose="020F0502020204030204" pitchFamily="34" charset="0"/>
              </a:rPr>
              <a:t>, which is a unique address given to your computer or network to communicate on the Internet.</a:t>
            </a:r>
          </a:p>
        </p:txBody>
      </p:sp>
    </p:spTree>
    <p:extLst>
      <p:ext uri="{BB962C8B-B14F-4D97-AF65-F5344CB8AC3E}">
        <p14:creationId xmlns:p14="http://schemas.microsoft.com/office/powerpoint/2010/main" val="57381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419548"/>
            <a:ext cx="5215453" cy="789320"/>
          </a:xfrm>
        </p:spPr>
        <p:txBody>
          <a:bodyPr/>
          <a:lstStyle/>
          <a:p>
            <a:pPr fontAlgn="base"/>
            <a:r>
              <a:rPr lang="en-US" dirty="0"/>
              <a:t>Types of Internet service</a:t>
            </a:r>
          </a:p>
        </p:txBody>
      </p:sp>
      <p:sp>
        <p:nvSpPr>
          <p:cNvPr id="3" name="Content Placeholder 2"/>
          <p:cNvSpPr>
            <a:spLocks noGrp="1"/>
          </p:cNvSpPr>
          <p:nvPr>
            <p:ph idx="1"/>
          </p:nvPr>
        </p:nvSpPr>
        <p:spPr>
          <a:xfrm>
            <a:off x="604434" y="1570616"/>
            <a:ext cx="11250493" cy="4606347"/>
          </a:xfrm>
        </p:spPr>
        <p:txBody>
          <a:bodyPr>
            <a:noAutofit/>
          </a:bodyPr>
          <a:lstStyle/>
          <a:p>
            <a:pPr algn="just" fontAlgn="base"/>
            <a:r>
              <a:rPr lang="en-US" sz="1400" dirty="0">
                <a:solidFill>
                  <a:schemeClr val="tx1">
                    <a:lumMod val="75000"/>
                    <a:lumOff val="25000"/>
                  </a:schemeClr>
                </a:solidFill>
                <a:latin typeface="Calibri" panose="020F0502020204030204" pitchFamily="34" charset="0"/>
              </a:rPr>
              <a:t>The type of Internet service you choose will largely depend on which Internet service providers (ISPs) serve your area, along with the types of service they offer. Here are some common types of Internet </a:t>
            </a:r>
            <a:r>
              <a:rPr lang="en-US" sz="1400" dirty="0" smtClean="0">
                <a:solidFill>
                  <a:schemeClr val="tx1">
                    <a:lumMod val="75000"/>
                    <a:lumOff val="25000"/>
                  </a:schemeClr>
                </a:solidFill>
                <a:latin typeface="Calibri" panose="020F0502020204030204" pitchFamily="34" charset="0"/>
              </a:rPr>
              <a:t>service.</a:t>
            </a:r>
          </a:p>
          <a:p>
            <a:pPr algn="just" fontAlgn="base">
              <a:lnSpc>
                <a:spcPct val="100000"/>
              </a:lnSpc>
              <a:spcBef>
                <a:spcPts val="0"/>
              </a:spcBef>
              <a:spcAft>
                <a:spcPts val="0"/>
              </a:spcAft>
            </a:pPr>
            <a:r>
              <a:rPr lang="en-US" sz="1400" b="1" dirty="0" smtClean="0">
                <a:solidFill>
                  <a:schemeClr val="tx1">
                    <a:lumMod val="75000"/>
                    <a:lumOff val="25000"/>
                  </a:schemeClr>
                </a:solidFill>
                <a:latin typeface="Calibri" panose="020F0502020204030204" pitchFamily="34" charset="0"/>
              </a:rPr>
              <a:t>Dial-up</a:t>
            </a:r>
            <a:r>
              <a:rPr lang="en-US" sz="1400" b="1" dirty="0">
                <a:solidFill>
                  <a:schemeClr val="tx1">
                    <a:lumMod val="75000"/>
                    <a:lumOff val="25000"/>
                  </a:schemeClr>
                </a:solidFill>
                <a:latin typeface="Calibri" panose="020F0502020204030204" pitchFamily="34" charset="0"/>
              </a:rPr>
              <a:t>:</a:t>
            </a:r>
            <a:r>
              <a:rPr lang="en-US" sz="1400" dirty="0">
                <a:solidFill>
                  <a:schemeClr val="tx1">
                    <a:lumMod val="75000"/>
                    <a:lumOff val="25000"/>
                  </a:schemeClr>
                </a:solidFill>
                <a:latin typeface="Calibri" panose="020F0502020204030204" pitchFamily="34" charset="0"/>
              </a:rPr>
              <a:t> This is generally the slowest type of Internet connection, and you should probably avoid it unless it is the only service available in your area. Dial-up Internet uses your phone line, so unless you have multiple phone lines you will not be able to use your landline and the Internet at the same time.</a:t>
            </a:r>
          </a:p>
          <a:p>
            <a:pPr algn="just" fontAlgn="base"/>
            <a:r>
              <a:rPr lang="en-US" sz="1400" b="1" dirty="0">
                <a:solidFill>
                  <a:schemeClr val="tx1">
                    <a:lumMod val="75000"/>
                    <a:lumOff val="25000"/>
                  </a:schemeClr>
                </a:solidFill>
                <a:latin typeface="Calibri" panose="020F0502020204030204" pitchFamily="34" charset="0"/>
              </a:rPr>
              <a:t>DSL: </a:t>
            </a:r>
            <a:r>
              <a:rPr lang="en-US" sz="1400" dirty="0">
                <a:solidFill>
                  <a:schemeClr val="tx1">
                    <a:lumMod val="75000"/>
                    <a:lumOff val="25000"/>
                  </a:schemeClr>
                </a:solidFill>
                <a:latin typeface="Calibri" panose="020F0502020204030204" pitchFamily="34" charset="0"/>
              </a:rPr>
              <a:t>DSL service uses a broadband connection, which makes it much faster than dial-up. DSL connects to the Internet via a phone line but does not require you to have a landline at home. And unlike dial-up, you'll be able to use the Internet and your phone line at the same time.</a:t>
            </a:r>
          </a:p>
          <a:p>
            <a:pPr algn="just" fontAlgn="base">
              <a:spcBef>
                <a:spcPts val="0"/>
              </a:spcBef>
              <a:spcAft>
                <a:spcPts val="0"/>
              </a:spcAft>
            </a:pPr>
            <a:r>
              <a:rPr lang="en-US" sz="1400" b="1" dirty="0">
                <a:solidFill>
                  <a:schemeClr val="tx1">
                    <a:lumMod val="75000"/>
                    <a:lumOff val="25000"/>
                  </a:schemeClr>
                </a:solidFill>
                <a:latin typeface="Calibri" panose="020F0502020204030204" pitchFamily="34" charset="0"/>
              </a:rPr>
              <a:t>Cable:</a:t>
            </a:r>
            <a:r>
              <a:rPr lang="en-US" sz="1400" dirty="0">
                <a:solidFill>
                  <a:schemeClr val="tx1">
                    <a:lumMod val="75000"/>
                    <a:lumOff val="25000"/>
                  </a:schemeClr>
                </a:solidFill>
                <a:latin typeface="Calibri" panose="020F0502020204030204" pitchFamily="34" charset="0"/>
              </a:rPr>
              <a:t> Cable service connects to the Internet via cable TV, although you do not necessarily need to have cable TV in order to get it. It uses a broadband connection and can be faster than both dial-up and DSL service; however, it is only available where cable TV is available.</a:t>
            </a:r>
          </a:p>
          <a:p>
            <a:pPr algn="just" fontAlgn="base"/>
            <a:r>
              <a:rPr lang="en-US" sz="1400" b="1" dirty="0">
                <a:solidFill>
                  <a:schemeClr val="tx1">
                    <a:lumMod val="75000"/>
                    <a:lumOff val="25000"/>
                  </a:schemeClr>
                </a:solidFill>
                <a:latin typeface="Calibri" panose="020F0502020204030204" pitchFamily="34" charset="0"/>
              </a:rPr>
              <a:t>Satellite: </a:t>
            </a:r>
            <a:r>
              <a:rPr lang="en-US" sz="1400" dirty="0">
                <a:solidFill>
                  <a:schemeClr val="tx1">
                    <a:lumMod val="75000"/>
                    <a:lumOff val="25000"/>
                  </a:schemeClr>
                </a:solidFill>
                <a:latin typeface="Calibri" panose="020F0502020204030204" pitchFamily="34" charset="0"/>
              </a:rPr>
              <a:t>A satellite connection uses broadband but does not require cable or phone lines; it connects to the Internet through satellites orbiting the Earth. As a result, it can be used almost anywhere in the world, but the connection may be affected by weather patterns. Satellite connections are also usually slower than DSL or cable.</a:t>
            </a:r>
          </a:p>
          <a:p>
            <a:pPr algn="just" fontAlgn="base"/>
            <a:r>
              <a:rPr lang="en-US" sz="1400" b="1" dirty="0">
                <a:solidFill>
                  <a:schemeClr val="tx1">
                    <a:lumMod val="75000"/>
                    <a:lumOff val="25000"/>
                  </a:schemeClr>
                </a:solidFill>
                <a:latin typeface="Calibri" panose="020F0502020204030204" pitchFamily="34" charset="0"/>
              </a:rPr>
              <a:t>3G and 4G: </a:t>
            </a:r>
            <a:r>
              <a:rPr lang="en-US" sz="1400" dirty="0">
                <a:solidFill>
                  <a:schemeClr val="tx1">
                    <a:lumMod val="75000"/>
                    <a:lumOff val="25000"/>
                  </a:schemeClr>
                </a:solidFill>
                <a:latin typeface="Calibri" panose="020F0502020204030204" pitchFamily="34" charset="0"/>
              </a:rPr>
              <a:t>3G and 4G service is most commonly used with mobile phones, and it connects wirelessly through your ISP's network. However, these types of connections aren't always as fast as DSL or cable. They will also limit the amount of data you can use each month, which isn't the case with most broadband plans.</a:t>
            </a:r>
          </a:p>
        </p:txBody>
      </p:sp>
    </p:spTree>
    <p:extLst>
      <p:ext uri="{BB962C8B-B14F-4D97-AF65-F5344CB8AC3E}">
        <p14:creationId xmlns:p14="http://schemas.microsoft.com/office/powerpoint/2010/main" val="216541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9" y="96818"/>
            <a:ext cx="4053627" cy="1058261"/>
          </a:xfrm>
        </p:spPr>
        <p:txBody>
          <a:bodyPr>
            <a:normAutofit fontScale="90000"/>
          </a:bodyPr>
          <a:lstStyle/>
          <a:p>
            <a:r>
              <a:rPr lang="en-US" dirty="0" smtClean="0"/>
              <a:t>Internet Architecture</a:t>
            </a:r>
            <a:endParaRPr lang="en-US" dirty="0"/>
          </a:p>
        </p:txBody>
      </p:sp>
      <p:sp>
        <p:nvSpPr>
          <p:cNvPr id="3" name="Content Placeholder 2"/>
          <p:cNvSpPr>
            <a:spLocks noGrp="1"/>
          </p:cNvSpPr>
          <p:nvPr>
            <p:ph idx="1"/>
          </p:nvPr>
        </p:nvSpPr>
        <p:spPr>
          <a:xfrm>
            <a:off x="77309" y="1409251"/>
            <a:ext cx="11424621" cy="4649377"/>
          </a:xfrm>
        </p:spPr>
        <p:txBody>
          <a:bodyPr>
            <a:normAutofit lnSpcReduction="10000"/>
          </a:bodyPr>
          <a:lstStyle/>
          <a:p>
            <a:pPr algn="just"/>
            <a:r>
              <a:rPr lang="en-US" sz="1800" b="1" dirty="0">
                <a:latin typeface="Calibri" panose="020F0502020204030204" pitchFamily="34" charset="0"/>
              </a:rPr>
              <a:t>Network architecture</a:t>
            </a:r>
            <a:r>
              <a:rPr lang="en-US" sz="1800" dirty="0">
                <a:latin typeface="Calibri" panose="020F0502020204030204" pitchFamily="34" charset="0"/>
              </a:rPr>
              <a:t> refers to how computers are organized in a system and how tasks are allocated between these computers. Two of the most widely used </a:t>
            </a:r>
            <a:r>
              <a:rPr lang="en-US" sz="1800" b="1" dirty="0">
                <a:latin typeface="Calibri" panose="020F0502020204030204" pitchFamily="34" charset="0"/>
              </a:rPr>
              <a:t>types</a:t>
            </a:r>
            <a:r>
              <a:rPr lang="en-US" sz="1800" dirty="0">
                <a:latin typeface="Calibri" panose="020F0502020204030204" pitchFamily="34" charset="0"/>
              </a:rPr>
              <a:t> of </a:t>
            </a:r>
            <a:r>
              <a:rPr lang="en-US" sz="1800" b="1" dirty="0">
                <a:latin typeface="Calibri" panose="020F0502020204030204" pitchFamily="34" charset="0"/>
              </a:rPr>
              <a:t>network architecture</a:t>
            </a:r>
            <a:r>
              <a:rPr lang="en-US" sz="1800" dirty="0">
                <a:latin typeface="Calibri" panose="020F0502020204030204" pitchFamily="34" charset="0"/>
              </a:rPr>
              <a:t> are peer-to-peer and client/server</a:t>
            </a:r>
            <a:r>
              <a:rPr lang="en-US" sz="1800" dirty="0" smtClean="0">
                <a:latin typeface="Calibri" panose="020F0502020204030204" pitchFamily="34" charset="0"/>
              </a:rPr>
              <a:t>.</a:t>
            </a:r>
          </a:p>
          <a:p>
            <a:pPr algn="just"/>
            <a:r>
              <a:rPr lang="en-US" sz="1800" b="1" dirty="0" smtClean="0">
                <a:latin typeface="Calibri" panose="020F0502020204030204" pitchFamily="34" charset="0"/>
              </a:rPr>
              <a:t>Peer-to-Peer Network.</a:t>
            </a:r>
          </a:p>
          <a:p>
            <a:pPr algn="just"/>
            <a:r>
              <a:rPr lang="en-US" sz="1800" b="1" dirty="0" smtClean="0">
                <a:latin typeface="Calibri" panose="020F0502020204030204" pitchFamily="34" charset="0"/>
              </a:rPr>
              <a:t>Peer-to-peer </a:t>
            </a:r>
            <a:r>
              <a:rPr lang="en-US" sz="1800" b="1" dirty="0">
                <a:latin typeface="Calibri" panose="020F0502020204030204" pitchFamily="34" charset="0"/>
              </a:rPr>
              <a:t>architecture</a:t>
            </a:r>
            <a:r>
              <a:rPr lang="en-US" sz="1800" dirty="0">
                <a:latin typeface="Calibri" panose="020F0502020204030204" pitchFamily="34" charset="0"/>
              </a:rPr>
              <a:t> (</a:t>
            </a:r>
            <a:r>
              <a:rPr lang="en-US" sz="1800" b="1" dirty="0">
                <a:latin typeface="Calibri" panose="020F0502020204030204" pitchFamily="34" charset="0"/>
              </a:rPr>
              <a:t>P2P architecture</a:t>
            </a:r>
            <a:r>
              <a:rPr lang="en-US" sz="1800" dirty="0">
                <a:latin typeface="Calibri" panose="020F0502020204030204" pitchFamily="34" charset="0"/>
              </a:rPr>
              <a:t>) is a commonly used computer networking </a:t>
            </a:r>
            <a:r>
              <a:rPr lang="en-US" sz="1800" b="1" dirty="0">
                <a:latin typeface="Calibri" panose="020F0502020204030204" pitchFamily="34" charset="0"/>
              </a:rPr>
              <a:t>architecture</a:t>
            </a:r>
            <a:r>
              <a:rPr lang="en-US" sz="1800" dirty="0">
                <a:latin typeface="Calibri" panose="020F0502020204030204" pitchFamily="34" charset="0"/>
              </a:rPr>
              <a:t> in which each workstation, or node, has the same capabilities and </a:t>
            </a:r>
            <a:r>
              <a:rPr lang="en-US" sz="1800" dirty="0" smtClean="0">
                <a:latin typeface="Calibri" panose="020F0502020204030204" pitchFamily="34" charset="0"/>
              </a:rPr>
              <a:t>responsibilities.</a:t>
            </a:r>
          </a:p>
          <a:p>
            <a:pPr algn="just"/>
            <a:r>
              <a:rPr lang="en-US" sz="1800" b="1" dirty="0" smtClean="0">
                <a:latin typeface="Calibri" panose="020F0502020204030204" pitchFamily="34" charset="0"/>
              </a:rPr>
              <a:t>Client-Server Architecture</a:t>
            </a:r>
          </a:p>
          <a:p>
            <a:pPr algn="just"/>
            <a:r>
              <a:rPr lang="en-US" sz="1800" b="1" dirty="0">
                <a:latin typeface="Calibri" panose="020F0502020204030204" pitchFamily="34" charset="0"/>
              </a:rPr>
              <a:t>Client</a:t>
            </a:r>
            <a:r>
              <a:rPr lang="en-US" sz="1800" dirty="0">
                <a:latin typeface="Calibri" panose="020F0502020204030204" pitchFamily="34" charset="0"/>
              </a:rPr>
              <a:t>-</a:t>
            </a:r>
            <a:r>
              <a:rPr lang="en-US" sz="1800" b="1" dirty="0">
                <a:latin typeface="Calibri" panose="020F0502020204030204" pitchFamily="34" charset="0"/>
              </a:rPr>
              <a:t>server architecture</a:t>
            </a:r>
            <a:r>
              <a:rPr lang="en-US" sz="1800" dirty="0">
                <a:latin typeface="Calibri" panose="020F0502020204030204" pitchFamily="34" charset="0"/>
              </a:rPr>
              <a:t>, </a:t>
            </a:r>
            <a:r>
              <a:rPr lang="en-US" sz="1800" b="1" dirty="0">
                <a:latin typeface="Calibri" panose="020F0502020204030204" pitchFamily="34" charset="0"/>
              </a:rPr>
              <a:t>architecture</a:t>
            </a:r>
            <a:r>
              <a:rPr lang="en-US" sz="1800" dirty="0">
                <a:latin typeface="Calibri" panose="020F0502020204030204" pitchFamily="34" charset="0"/>
              </a:rPr>
              <a:t> of a computer network in which many clients (remote processors) request and receive service from a centralized </a:t>
            </a:r>
            <a:r>
              <a:rPr lang="en-US" sz="1800" b="1" dirty="0">
                <a:latin typeface="Calibri" panose="020F0502020204030204" pitchFamily="34" charset="0"/>
              </a:rPr>
              <a:t>server</a:t>
            </a:r>
            <a:r>
              <a:rPr lang="en-US" sz="1800" dirty="0">
                <a:latin typeface="Calibri" panose="020F0502020204030204" pitchFamily="34" charset="0"/>
              </a:rPr>
              <a:t> (host computer). </a:t>
            </a:r>
            <a:r>
              <a:rPr lang="en-US" sz="1800" b="1" dirty="0">
                <a:latin typeface="Calibri" panose="020F0502020204030204" pitchFamily="34" charset="0"/>
              </a:rPr>
              <a:t>Client</a:t>
            </a:r>
            <a:r>
              <a:rPr lang="en-US" sz="1800" dirty="0">
                <a:latin typeface="Calibri" panose="020F0502020204030204" pitchFamily="34" charset="0"/>
              </a:rPr>
              <a:t> computers provide an interface to allow a computer user to request services of the </a:t>
            </a:r>
            <a:r>
              <a:rPr lang="en-US" sz="1800" b="1" dirty="0">
                <a:latin typeface="Calibri" panose="020F0502020204030204" pitchFamily="34" charset="0"/>
              </a:rPr>
              <a:t>server</a:t>
            </a:r>
            <a:r>
              <a:rPr lang="en-US" sz="1800" dirty="0">
                <a:latin typeface="Calibri" panose="020F0502020204030204" pitchFamily="34" charset="0"/>
              </a:rPr>
              <a:t> and to display the results the </a:t>
            </a:r>
            <a:r>
              <a:rPr lang="en-US" sz="1800" b="1" dirty="0">
                <a:latin typeface="Calibri" panose="020F0502020204030204" pitchFamily="34" charset="0"/>
              </a:rPr>
              <a:t>server</a:t>
            </a:r>
            <a:r>
              <a:rPr lang="en-US" sz="1800" dirty="0">
                <a:latin typeface="Calibri" panose="020F0502020204030204" pitchFamily="34" charset="0"/>
              </a:rPr>
              <a:t> returns.</a:t>
            </a:r>
            <a:endParaRPr lang="en-US" sz="1800" b="1" dirty="0" smtClean="0">
              <a:latin typeface="Calibri" panose="020F0502020204030204" pitchFamily="34" charset="0"/>
            </a:endParaRPr>
          </a:p>
          <a:p>
            <a:endParaRPr lang="en-US" b="1" dirty="0" smtClean="0">
              <a:latin typeface="Calibri" panose="020F0502020204030204" pitchFamily="34" charset="0"/>
            </a:endParaRPr>
          </a:p>
          <a:p>
            <a:endParaRPr lang="en-US" dirty="0"/>
          </a:p>
        </p:txBody>
      </p:sp>
      <p:pic>
        <p:nvPicPr>
          <p:cNvPr id="1026" name="Picture 2" descr="Peer-to-peer (P2P) Network – Technology review, example – BitcoinWi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8356" y="5549404"/>
            <a:ext cx="3684905" cy="1526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05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and Disadvantage of Internet</a:t>
            </a:r>
            <a:endParaRPr lang="en-US" dirty="0"/>
          </a:p>
        </p:txBody>
      </p:sp>
      <p:sp>
        <p:nvSpPr>
          <p:cNvPr id="3" name="Content Placeholder 2"/>
          <p:cNvSpPr>
            <a:spLocks noGrp="1"/>
          </p:cNvSpPr>
          <p:nvPr>
            <p:ph idx="1"/>
          </p:nvPr>
        </p:nvSpPr>
        <p:spPr>
          <a:xfrm>
            <a:off x="838201" y="1825625"/>
            <a:ext cx="10392783" cy="4351338"/>
          </a:xfrm>
        </p:spPr>
        <p:txBody>
          <a:bodyPr/>
          <a:lstStyle/>
          <a:p>
            <a:r>
              <a:rPr lang="en-US" dirty="0"/>
              <a:t>T</a:t>
            </a:r>
            <a:r>
              <a:rPr lang="en-US" dirty="0" smtClean="0"/>
              <a:t>his topic is based on class discussion,  students can search  or can learn through observation what are the advantages and disadvantages of internet in our daily life .</a:t>
            </a:r>
          </a:p>
          <a:p>
            <a:r>
              <a:rPr lang="en-US" dirty="0">
                <a:hlinkClick r:id="rId2"/>
              </a:rPr>
              <a:t>https://</a:t>
            </a:r>
            <a:r>
              <a:rPr lang="en-US" dirty="0" smtClean="0">
                <a:hlinkClick r:id="rId2"/>
              </a:rPr>
              <a:t>dgaps.com/advantages-disadvantages-of-internet-53</a:t>
            </a:r>
            <a:endParaRPr lang="en-US" dirty="0" smtClean="0"/>
          </a:p>
          <a:p>
            <a:r>
              <a:rPr lang="en-US" dirty="0">
                <a:hlinkClick r:id="rId3"/>
              </a:rPr>
              <a:t>https://www.slideshare.net/taimoor43/advantage-and-disadvantage-of-internet</a:t>
            </a:r>
            <a:endParaRPr lang="en-US" dirty="0"/>
          </a:p>
          <a:p>
            <a:endParaRPr lang="en-US" dirty="0"/>
          </a:p>
        </p:txBody>
      </p:sp>
    </p:spTree>
    <p:extLst>
      <p:ext uri="{BB962C8B-B14F-4D97-AF65-F5344CB8AC3E}">
        <p14:creationId xmlns:p14="http://schemas.microsoft.com/office/powerpoint/2010/main" val="3410683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705" y="-17504"/>
            <a:ext cx="10749367" cy="1208868"/>
          </a:xfrm>
        </p:spPr>
        <p:txBody>
          <a:bodyPr/>
          <a:lstStyle/>
          <a:p>
            <a:r>
              <a:rPr lang="en-US" dirty="0" smtClean="0"/>
              <a:t>Services Provided by internet</a:t>
            </a:r>
            <a:endParaRPr lang="en-US" dirty="0"/>
          </a:p>
        </p:txBody>
      </p:sp>
      <p:sp>
        <p:nvSpPr>
          <p:cNvPr id="7" name="Content Placeholder 6"/>
          <p:cNvSpPr>
            <a:spLocks noGrp="1"/>
          </p:cNvSpPr>
          <p:nvPr>
            <p:ph idx="1"/>
          </p:nvPr>
        </p:nvSpPr>
        <p:spPr>
          <a:xfrm>
            <a:off x="281705" y="1506071"/>
            <a:ext cx="11435379" cy="4739449"/>
          </a:xfrm>
        </p:spPr>
        <p:txBody>
          <a:bodyPr>
            <a:normAutofit fontScale="92500" lnSpcReduction="10000"/>
          </a:bodyPr>
          <a:lstStyle/>
          <a:p>
            <a:pPr>
              <a:lnSpc>
                <a:spcPct val="110000"/>
              </a:lnSpc>
              <a:spcBef>
                <a:spcPts val="0"/>
              </a:spcBef>
              <a:spcAft>
                <a:spcPts val="0"/>
              </a:spcAft>
            </a:pPr>
            <a:r>
              <a:rPr lang="en-US" sz="1700" b="1" dirty="0" smtClean="0">
                <a:latin typeface="Calibri" panose="020F0502020204030204" pitchFamily="34" charset="0"/>
              </a:rPr>
              <a:t>World Wide Web (WWW).</a:t>
            </a:r>
          </a:p>
          <a:p>
            <a:pPr>
              <a:lnSpc>
                <a:spcPct val="100000"/>
              </a:lnSpc>
              <a:spcBef>
                <a:spcPts val="0"/>
              </a:spcBef>
              <a:spcAft>
                <a:spcPts val="0"/>
              </a:spcAft>
            </a:pPr>
            <a:r>
              <a:rPr lang="en-US" sz="1700" dirty="0">
                <a:latin typeface="Calibri" panose="020F0502020204030204" pitchFamily="34" charset="0"/>
              </a:rPr>
              <a:t>The </a:t>
            </a:r>
            <a:r>
              <a:rPr lang="en-US" sz="1700" b="1" dirty="0">
                <a:latin typeface="Calibri" panose="020F0502020204030204" pitchFamily="34" charset="0"/>
              </a:rPr>
              <a:t>World Wide Web</a:t>
            </a:r>
            <a:r>
              <a:rPr lang="en-US" sz="1700" dirty="0">
                <a:latin typeface="Calibri" panose="020F0502020204030204" pitchFamily="34" charset="0"/>
              </a:rPr>
              <a:t> is another way to describe the </a:t>
            </a:r>
            <a:r>
              <a:rPr lang="en-US" sz="1700" b="1" dirty="0">
                <a:latin typeface="Calibri" panose="020F0502020204030204" pitchFamily="34" charset="0"/>
              </a:rPr>
              <a:t>Internet</a:t>
            </a:r>
            <a:r>
              <a:rPr lang="en-US" sz="1700" dirty="0">
                <a:latin typeface="Calibri" panose="020F0502020204030204" pitchFamily="34" charset="0"/>
              </a:rPr>
              <a:t>, which is a network of computers which are connected and that share information and allow communication around the </a:t>
            </a:r>
            <a:r>
              <a:rPr lang="en-US" sz="1700" b="1" dirty="0">
                <a:latin typeface="Calibri" panose="020F0502020204030204" pitchFamily="34" charset="0"/>
              </a:rPr>
              <a:t>world</a:t>
            </a:r>
            <a:r>
              <a:rPr lang="en-US" sz="1700" dirty="0">
                <a:latin typeface="Calibri" panose="020F0502020204030204" pitchFamily="34" charset="0"/>
              </a:rPr>
              <a:t>.</a:t>
            </a:r>
            <a:endParaRPr lang="en-US" sz="1700" dirty="0" smtClean="0">
              <a:latin typeface="Calibri" panose="020F0502020204030204" pitchFamily="34" charset="0"/>
            </a:endParaRPr>
          </a:p>
          <a:p>
            <a:pPr>
              <a:spcBef>
                <a:spcPts val="0"/>
              </a:spcBef>
              <a:spcAft>
                <a:spcPts val="0"/>
              </a:spcAft>
            </a:pPr>
            <a:r>
              <a:rPr lang="en-US" sz="1700" b="1" dirty="0" smtClean="0">
                <a:latin typeface="Calibri" panose="020F0502020204030204" pitchFamily="34" charset="0"/>
              </a:rPr>
              <a:t>FTP</a:t>
            </a:r>
          </a:p>
          <a:p>
            <a:pPr>
              <a:lnSpc>
                <a:spcPct val="100000"/>
              </a:lnSpc>
            </a:pPr>
            <a:r>
              <a:rPr lang="en-US" sz="1700" dirty="0" smtClean="0">
                <a:latin typeface="Calibri" panose="020F0502020204030204" pitchFamily="34" charset="0"/>
              </a:rPr>
              <a:t>The</a:t>
            </a:r>
            <a:r>
              <a:rPr lang="en-US" sz="1700" dirty="0">
                <a:latin typeface="Calibri" panose="020F0502020204030204" pitchFamily="34" charset="0"/>
              </a:rPr>
              <a:t> </a:t>
            </a:r>
            <a:r>
              <a:rPr lang="en-US" sz="1700" b="1" dirty="0">
                <a:latin typeface="Calibri" panose="020F0502020204030204" pitchFamily="34" charset="0"/>
              </a:rPr>
              <a:t>File Transfer Protocol</a:t>
            </a:r>
            <a:r>
              <a:rPr lang="en-US" sz="1700" dirty="0">
                <a:latin typeface="Calibri" panose="020F0502020204030204" pitchFamily="34" charset="0"/>
              </a:rPr>
              <a:t> (</a:t>
            </a:r>
            <a:r>
              <a:rPr lang="en-US" sz="1700" b="1" dirty="0">
                <a:latin typeface="Calibri" panose="020F0502020204030204" pitchFamily="34" charset="0"/>
              </a:rPr>
              <a:t>FTP</a:t>
            </a:r>
            <a:r>
              <a:rPr lang="en-US" sz="1700" dirty="0">
                <a:latin typeface="Calibri" panose="020F0502020204030204" pitchFamily="34" charset="0"/>
              </a:rPr>
              <a:t>) is a standard network </a:t>
            </a:r>
            <a:r>
              <a:rPr lang="en-US" sz="1700" b="1" dirty="0">
                <a:latin typeface="Calibri" panose="020F0502020204030204" pitchFamily="34" charset="0"/>
              </a:rPr>
              <a:t>protocol</a:t>
            </a:r>
            <a:r>
              <a:rPr lang="en-US" sz="1700" dirty="0">
                <a:latin typeface="Calibri" panose="020F0502020204030204" pitchFamily="34" charset="0"/>
              </a:rPr>
              <a:t> used for the </a:t>
            </a:r>
            <a:r>
              <a:rPr lang="en-US" sz="1700" b="1" dirty="0">
                <a:latin typeface="Calibri" panose="020F0502020204030204" pitchFamily="34" charset="0"/>
              </a:rPr>
              <a:t>transfer</a:t>
            </a:r>
            <a:r>
              <a:rPr lang="en-US" sz="1700" dirty="0">
                <a:latin typeface="Calibri" panose="020F0502020204030204" pitchFamily="34" charset="0"/>
              </a:rPr>
              <a:t> of computer files between a client and server on a computer network. </a:t>
            </a:r>
            <a:endParaRPr lang="en-US" sz="1700" dirty="0" smtClean="0">
              <a:latin typeface="Calibri" panose="020F0502020204030204" pitchFamily="34" charset="0"/>
            </a:endParaRPr>
          </a:p>
          <a:p>
            <a:pPr>
              <a:lnSpc>
                <a:spcPct val="100000"/>
              </a:lnSpc>
              <a:spcBef>
                <a:spcPts val="0"/>
              </a:spcBef>
              <a:spcAft>
                <a:spcPts val="0"/>
              </a:spcAft>
            </a:pPr>
            <a:r>
              <a:rPr lang="en-US" sz="1700" b="1" dirty="0" smtClean="0">
                <a:latin typeface="Calibri" panose="020F0502020204030204" pitchFamily="34" charset="0"/>
              </a:rPr>
              <a:t>E-Commerce</a:t>
            </a:r>
          </a:p>
          <a:p>
            <a:pPr>
              <a:lnSpc>
                <a:spcPct val="100000"/>
              </a:lnSpc>
              <a:spcBef>
                <a:spcPts val="0"/>
              </a:spcBef>
              <a:spcAft>
                <a:spcPts val="0"/>
              </a:spcAft>
            </a:pPr>
            <a:r>
              <a:rPr lang="en-US" sz="1700" dirty="0" smtClean="0">
                <a:latin typeface="Calibri" panose="020F0502020204030204" pitchFamily="34" charset="0"/>
              </a:rPr>
              <a:t>E-Commerce describe the process of buying , selling, transferring or exchanging products services or information via computer networks.</a:t>
            </a:r>
          </a:p>
          <a:p>
            <a:pPr>
              <a:lnSpc>
                <a:spcPct val="100000"/>
              </a:lnSpc>
              <a:spcBef>
                <a:spcPts val="0"/>
              </a:spcBef>
              <a:spcAft>
                <a:spcPts val="0"/>
              </a:spcAft>
            </a:pPr>
            <a:endParaRPr lang="en-US" sz="1700" b="1" dirty="0" smtClean="0">
              <a:latin typeface="Calibri" panose="020F0502020204030204" pitchFamily="34" charset="0"/>
            </a:endParaRPr>
          </a:p>
          <a:p>
            <a:pPr>
              <a:lnSpc>
                <a:spcPct val="100000"/>
              </a:lnSpc>
              <a:spcBef>
                <a:spcPts val="0"/>
              </a:spcBef>
              <a:spcAft>
                <a:spcPts val="0"/>
              </a:spcAft>
            </a:pPr>
            <a:r>
              <a:rPr lang="en-US" sz="1700" b="1" dirty="0" smtClean="0">
                <a:latin typeface="Calibri" panose="020F0502020204030204" pitchFamily="34" charset="0"/>
              </a:rPr>
              <a:t>Emailing</a:t>
            </a:r>
          </a:p>
          <a:p>
            <a:pPr>
              <a:lnSpc>
                <a:spcPct val="100000"/>
              </a:lnSpc>
              <a:spcBef>
                <a:spcPts val="0"/>
              </a:spcBef>
              <a:spcAft>
                <a:spcPts val="0"/>
              </a:spcAft>
            </a:pPr>
            <a:r>
              <a:rPr lang="en-US" sz="1700" b="1" dirty="0">
                <a:latin typeface="Calibri" panose="020F0502020204030204" pitchFamily="34" charset="0"/>
              </a:rPr>
              <a:t>E</a:t>
            </a:r>
            <a:r>
              <a:rPr lang="en-US" sz="1700" b="1" dirty="0" smtClean="0">
                <a:latin typeface="Calibri" panose="020F0502020204030204" pitchFamily="34" charset="0"/>
              </a:rPr>
              <a:t>-mail</a:t>
            </a:r>
            <a:r>
              <a:rPr lang="en-US" sz="1700" dirty="0">
                <a:latin typeface="Calibri" panose="020F0502020204030204" pitchFamily="34" charset="0"/>
              </a:rPr>
              <a:t> or </a:t>
            </a:r>
            <a:r>
              <a:rPr lang="en-US" sz="1700" b="1" dirty="0">
                <a:latin typeface="Calibri" panose="020F0502020204030204" pitchFamily="34" charset="0"/>
              </a:rPr>
              <a:t>email</a:t>
            </a:r>
            <a:r>
              <a:rPr lang="en-US" sz="1700" dirty="0">
                <a:latin typeface="Calibri" panose="020F0502020204030204" pitchFamily="34" charset="0"/>
              </a:rPr>
              <a:t> is information stored on a computer that is exchanged between two users over </a:t>
            </a:r>
            <a:r>
              <a:rPr lang="en-US" sz="1700" dirty="0" smtClean="0">
                <a:latin typeface="Calibri" panose="020F0502020204030204" pitchFamily="34" charset="0"/>
              </a:rPr>
              <a:t>telecommunications.</a:t>
            </a:r>
          </a:p>
          <a:p>
            <a:pPr>
              <a:lnSpc>
                <a:spcPct val="100000"/>
              </a:lnSpc>
              <a:spcBef>
                <a:spcPts val="0"/>
              </a:spcBef>
              <a:spcAft>
                <a:spcPts val="0"/>
              </a:spcAft>
            </a:pPr>
            <a:endParaRPr lang="en-US" sz="1700" dirty="0" smtClean="0">
              <a:latin typeface="Calibri" panose="020F0502020204030204" pitchFamily="34" charset="0"/>
            </a:endParaRPr>
          </a:p>
          <a:p>
            <a:pPr>
              <a:lnSpc>
                <a:spcPct val="100000"/>
              </a:lnSpc>
              <a:spcBef>
                <a:spcPts val="0"/>
              </a:spcBef>
              <a:spcAft>
                <a:spcPts val="0"/>
              </a:spcAft>
            </a:pPr>
            <a:r>
              <a:rPr lang="en-US" sz="1700" b="1" dirty="0" smtClean="0">
                <a:latin typeface="Calibri" panose="020F0502020204030204" pitchFamily="34" charset="0"/>
              </a:rPr>
              <a:t>Gopher</a:t>
            </a:r>
          </a:p>
          <a:p>
            <a:pPr>
              <a:lnSpc>
                <a:spcPct val="100000"/>
              </a:lnSpc>
              <a:spcBef>
                <a:spcPts val="0"/>
              </a:spcBef>
              <a:spcAft>
                <a:spcPts val="0"/>
              </a:spcAft>
            </a:pPr>
            <a:r>
              <a:rPr lang="en-US" sz="1700" dirty="0" smtClean="0">
                <a:latin typeface="Calibri" panose="020F0502020204030204" pitchFamily="34" charset="0"/>
              </a:rPr>
              <a:t>Gopher is a TCP/IP application layer Protocol designed for distributing, searching and retrieving documents over the internet.</a:t>
            </a:r>
          </a:p>
          <a:p>
            <a:pPr>
              <a:lnSpc>
                <a:spcPct val="100000"/>
              </a:lnSpc>
              <a:spcBef>
                <a:spcPts val="0"/>
              </a:spcBef>
              <a:spcAft>
                <a:spcPts val="0"/>
              </a:spcAft>
            </a:pPr>
            <a:endParaRPr lang="en-US" sz="1700" b="1" dirty="0" smtClean="0">
              <a:latin typeface="Calibri" panose="020F0502020204030204" pitchFamily="34" charset="0"/>
            </a:endParaRPr>
          </a:p>
          <a:p>
            <a:pPr>
              <a:lnSpc>
                <a:spcPct val="100000"/>
              </a:lnSpc>
              <a:spcBef>
                <a:spcPts val="0"/>
              </a:spcBef>
              <a:spcAft>
                <a:spcPts val="0"/>
              </a:spcAft>
            </a:pPr>
            <a:r>
              <a:rPr lang="en-US" sz="1700" b="1" dirty="0" smtClean="0">
                <a:latin typeface="Calibri" panose="020F0502020204030204" pitchFamily="34" charset="0"/>
              </a:rPr>
              <a:t>Telnet</a:t>
            </a:r>
            <a:endParaRPr lang="en-US" sz="1700" b="1" dirty="0">
              <a:latin typeface="Calibri" panose="020F0502020204030204" pitchFamily="34" charset="0"/>
            </a:endParaRPr>
          </a:p>
          <a:p>
            <a:pPr>
              <a:lnSpc>
                <a:spcPct val="100000"/>
              </a:lnSpc>
              <a:spcBef>
                <a:spcPts val="0"/>
              </a:spcBef>
              <a:spcAft>
                <a:spcPts val="0"/>
              </a:spcAft>
            </a:pPr>
            <a:r>
              <a:rPr lang="en-US" sz="1700" dirty="0">
                <a:latin typeface="Calibri" panose="020F0502020204030204" pitchFamily="34" charset="0"/>
              </a:rPr>
              <a:t>is a TCP/IP Protocol that runs at application layer of a network. Provides a standardized interface, through which a program on one host may access the resources of another host as though the client were a local terminal connected to the server.</a:t>
            </a:r>
          </a:p>
          <a:p>
            <a:pPr>
              <a:lnSpc>
                <a:spcPct val="100000"/>
              </a:lnSpc>
              <a:spcBef>
                <a:spcPts val="0"/>
              </a:spcBef>
              <a:spcAft>
                <a:spcPts val="0"/>
              </a:spcAft>
            </a:pPr>
            <a:endParaRPr lang="en-US" dirty="0">
              <a:latin typeface="Calibri" panose="020F0502020204030204" pitchFamily="34" charset="0"/>
            </a:endParaRPr>
          </a:p>
        </p:txBody>
      </p:sp>
    </p:spTree>
    <p:extLst>
      <p:ext uri="{BB962C8B-B14F-4D97-AF65-F5344CB8AC3E}">
        <p14:creationId xmlns:p14="http://schemas.microsoft.com/office/powerpoint/2010/main" val="9804973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Internet Explorer</a:t>
            </a:r>
            <a:endParaRPr lang="en-US" dirty="0"/>
          </a:p>
        </p:txBody>
      </p:sp>
      <p:sp>
        <p:nvSpPr>
          <p:cNvPr id="3" name="Content Placeholder 2"/>
          <p:cNvSpPr>
            <a:spLocks noGrp="1"/>
          </p:cNvSpPr>
          <p:nvPr>
            <p:ph idx="1"/>
          </p:nvPr>
        </p:nvSpPr>
        <p:spPr>
          <a:xfrm>
            <a:off x="505609" y="1602889"/>
            <a:ext cx="11091135" cy="4574074"/>
          </a:xfrm>
        </p:spPr>
        <p:txBody>
          <a:bodyPr>
            <a:normAutofit/>
          </a:bodyPr>
          <a:lstStyle/>
          <a:p>
            <a:pPr>
              <a:lnSpc>
                <a:spcPct val="100000"/>
              </a:lnSpc>
              <a:spcBef>
                <a:spcPts val="0"/>
              </a:spcBef>
              <a:spcAft>
                <a:spcPts val="0"/>
              </a:spcAft>
            </a:pPr>
            <a:r>
              <a:rPr lang="en-US" sz="1800" b="1" dirty="0" smtClean="0">
                <a:latin typeface="Calibri" panose="020F0502020204030204" pitchFamily="34" charset="0"/>
              </a:rPr>
              <a:t>Microsoft Internet Explorer.</a:t>
            </a:r>
          </a:p>
          <a:p>
            <a:pPr>
              <a:lnSpc>
                <a:spcPct val="100000"/>
              </a:lnSpc>
              <a:spcBef>
                <a:spcPts val="0"/>
              </a:spcBef>
              <a:spcAft>
                <a:spcPts val="0"/>
              </a:spcAft>
            </a:pPr>
            <a:r>
              <a:rPr lang="en-US" sz="1800" dirty="0" smtClean="0">
                <a:latin typeface="Calibri" panose="020F0502020204030204" pitchFamily="34" charset="0"/>
              </a:rPr>
              <a:t>Internet Explorer connects your Computer to the web using an internet connection.</a:t>
            </a:r>
          </a:p>
          <a:p>
            <a:pPr>
              <a:lnSpc>
                <a:spcPct val="100000"/>
              </a:lnSpc>
              <a:spcBef>
                <a:spcPts val="0"/>
              </a:spcBef>
              <a:spcAft>
                <a:spcPts val="0"/>
              </a:spcAft>
            </a:pPr>
            <a:endParaRPr lang="en-US" sz="1800" dirty="0" smtClean="0">
              <a:latin typeface="Calibri" panose="020F0502020204030204" pitchFamily="34" charset="0"/>
            </a:endParaRPr>
          </a:p>
          <a:p>
            <a:pPr>
              <a:lnSpc>
                <a:spcPct val="100000"/>
              </a:lnSpc>
              <a:spcBef>
                <a:spcPts val="0"/>
              </a:spcBef>
              <a:spcAft>
                <a:spcPts val="0"/>
              </a:spcAft>
            </a:pPr>
            <a:r>
              <a:rPr lang="en-US" sz="1800" b="1" dirty="0" smtClean="0">
                <a:latin typeface="Calibri" panose="020F0502020204030204" pitchFamily="34" charset="0"/>
              </a:rPr>
              <a:t>Components of Internet Explorer</a:t>
            </a:r>
            <a:endParaRPr lang="en-US" sz="1800" b="1" dirty="0">
              <a:latin typeface="Calibri" panose="020F0502020204030204" pitchFamily="34" charset="0"/>
            </a:endParaRPr>
          </a:p>
          <a:p>
            <a:pPr>
              <a:lnSpc>
                <a:spcPct val="100000"/>
              </a:lnSpc>
              <a:spcBef>
                <a:spcPts val="0"/>
              </a:spcBef>
              <a:spcAft>
                <a:spcPts val="0"/>
              </a:spcAft>
            </a:pPr>
            <a:r>
              <a:rPr lang="en-US" sz="1800" b="1" dirty="0" smtClean="0">
                <a:latin typeface="Calibri" panose="020F0502020204030204" pitchFamily="34" charset="0"/>
              </a:rPr>
              <a:t>Home Page</a:t>
            </a:r>
          </a:p>
          <a:p>
            <a:pPr>
              <a:lnSpc>
                <a:spcPct val="100000"/>
              </a:lnSpc>
              <a:spcBef>
                <a:spcPts val="0"/>
              </a:spcBef>
              <a:spcAft>
                <a:spcPts val="0"/>
              </a:spcAft>
            </a:pPr>
            <a:r>
              <a:rPr lang="en-US" sz="1800" dirty="0" smtClean="0">
                <a:latin typeface="Calibri" panose="020F0502020204030204" pitchFamily="34" charset="0"/>
              </a:rPr>
              <a:t>A home Page is the First Page that opens every time you start Internet Explorer.</a:t>
            </a:r>
          </a:p>
          <a:p>
            <a:pPr>
              <a:lnSpc>
                <a:spcPct val="100000"/>
              </a:lnSpc>
              <a:spcBef>
                <a:spcPts val="0"/>
              </a:spcBef>
              <a:spcAft>
                <a:spcPts val="0"/>
              </a:spcAft>
            </a:pPr>
            <a:r>
              <a:rPr lang="en-US" sz="1800" b="1" dirty="0" smtClean="0">
                <a:latin typeface="Calibri" panose="020F0502020204030204" pitchFamily="34" charset="0"/>
              </a:rPr>
              <a:t>Saving </a:t>
            </a:r>
          </a:p>
          <a:p>
            <a:pPr>
              <a:lnSpc>
                <a:spcPct val="100000"/>
              </a:lnSpc>
              <a:spcBef>
                <a:spcPts val="0"/>
              </a:spcBef>
              <a:spcAft>
                <a:spcPts val="0"/>
              </a:spcAft>
            </a:pPr>
            <a:r>
              <a:rPr lang="en-US" sz="1800" dirty="0" smtClean="0">
                <a:latin typeface="Calibri" panose="020F0502020204030204" pitchFamily="34" charset="0"/>
              </a:rPr>
              <a:t>Saved searched data</a:t>
            </a:r>
          </a:p>
          <a:p>
            <a:pPr>
              <a:lnSpc>
                <a:spcPct val="100000"/>
              </a:lnSpc>
              <a:spcBef>
                <a:spcPts val="0"/>
              </a:spcBef>
              <a:spcAft>
                <a:spcPts val="0"/>
              </a:spcAft>
            </a:pPr>
            <a:r>
              <a:rPr lang="en-US" sz="1800" b="1" dirty="0" smtClean="0">
                <a:latin typeface="Calibri" panose="020F0502020204030204" pitchFamily="34" charset="0"/>
              </a:rPr>
              <a:t>Copying </a:t>
            </a:r>
          </a:p>
          <a:p>
            <a:pPr>
              <a:lnSpc>
                <a:spcPct val="100000"/>
              </a:lnSpc>
              <a:spcBef>
                <a:spcPts val="0"/>
              </a:spcBef>
              <a:spcAft>
                <a:spcPts val="0"/>
              </a:spcAft>
            </a:pPr>
            <a:r>
              <a:rPr lang="en-US" sz="1800" dirty="0" smtClean="0">
                <a:latin typeface="Calibri" panose="020F0502020204030204" pitchFamily="34" charset="0"/>
              </a:rPr>
              <a:t>Copy required data from the internet</a:t>
            </a:r>
          </a:p>
          <a:p>
            <a:pPr>
              <a:lnSpc>
                <a:spcPct val="100000"/>
              </a:lnSpc>
              <a:spcBef>
                <a:spcPts val="0"/>
              </a:spcBef>
              <a:spcAft>
                <a:spcPts val="0"/>
              </a:spcAft>
            </a:pPr>
            <a:r>
              <a:rPr lang="en-US" sz="1800" b="1" dirty="0" smtClean="0">
                <a:latin typeface="Calibri" panose="020F0502020204030204" pitchFamily="34" charset="0"/>
              </a:rPr>
              <a:t>Pasting</a:t>
            </a:r>
          </a:p>
          <a:p>
            <a:pPr>
              <a:lnSpc>
                <a:spcPct val="100000"/>
              </a:lnSpc>
              <a:spcBef>
                <a:spcPts val="0"/>
              </a:spcBef>
              <a:spcAft>
                <a:spcPts val="0"/>
              </a:spcAft>
            </a:pPr>
            <a:r>
              <a:rPr lang="en-US" sz="1800" dirty="0" smtClean="0">
                <a:latin typeface="Calibri" panose="020F0502020204030204" pitchFamily="34" charset="0"/>
              </a:rPr>
              <a:t> Pasting the data on other documents</a:t>
            </a:r>
          </a:p>
          <a:p>
            <a:pPr>
              <a:lnSpc>
                <a:spcPct val="100000"/>
              </a:lnSpc>
              <a:spcBef>
                <a:spcPts val="0"/>
              </a:spcBef>
              <a:spcAft>
                <a:spcPts val="0"/>
              </a:spcAft>
            </a:pPr>
            <a:r>
              <a:rPr lang="en-US" sz="1800" b="1" dirty="0" smtClean="0">
                <a:latin typeface="Calibri" panose="020F0502020204030204" pitchFamily="34" charset="0"/>
              </a:rPr>
              <a:t>Searching </a:t>
            </a:r>
          </a:p>
          <a:p>
            <a:pPr>
              <a:lnSpc>
                <a:spcPct val="100000"/>
              </a:lnSpc>
              <a:spcBef>
                <a:spcPts val="0"/>
              </a:spcBef>
              <a:spcAft>
                <a:spcPts val="0"/>
              </a:spcAft>
            </a:pPr>
            <a:r>
              <a:rPr lang="en-US" sz="1800" dirty="0" smtClean="0">
                <a:latin typeface="Calibri" panose="020F0502020204030204" pitchFamily="34" charset="0"/>
              </a:rPr>
              <a:t>Search required data</a:t>
            </a:r>
          </a:p>
          <a:p>
            <a:pPr>
              <a:lnSpc>
                <a:spcPct val="100000"/>
              </a:lnSpc>
              <a:spcBef>
                <a:spcPts val="0"/>
              </a:spcBef>
              <a:spcAft>
                <a:spcPts val="0"/>
              </a:spcAft>
            </a:pPr>
            <a:r>
              <a:rPr lang="en-US" sz="1800" dirty="0" smtClean="0">
                <a:latin typeface="Calibri" panose="020F0502020204030204" pitchFamily="34" charset="0"/>
              </a:rPr>
              <a:t>These are major task that can be performed on internet Explorer.</a:t>
            </a:r>
          </a:p>
          <a:p>
            <a:pPr>
              <a:lnSpc>
                <a:spcPct val="100000"/>
              </a:lnSpc>
              <a:spcBef>
                <a:spcPts val="0"/>
              </a:spcBef>
              <a:spcAft>
                <a:spcPts val="0"/>
              </a:spcAft>
            </a:pPr>
            <a:endParaRPr lang="en-US" sz="1800" dirty="0" smtClean="0">
              <a:latin typeface="Calibri" panose="020F0502020204030204" pitchFamily="34" charset="0"/>
            </a:endParaRPr>
          </a:p>
          <a:p>
            <a:pPr>
              <a:lnSpc>
                <a:spcPct val="100000"/>
              </a:lnSpc>
              <a:spcBef>
                <a:spcPts val="0"/>
              </a:spcBef>
              <a:spcAft>
                <a:spcPts val="0"/>
              </a:spcAft>
            </a:pPr>
            <a:endParaRPr lang="en-US" sz="1800" dirty="0" smtClean="0">
              <a:latin typeface="Calibri" panose="020F0502020204030204" pitchFamily="34" charset="0"/>
            </a:endParaRPr>
          </a:p>
          <a:p>
            <a:pPr>
              <a:lnSpc>
                <a:spcPct val="100000"/>
              </a:lnSpc>
              <a:spcBef>
                <a:spcPts val="0"/>
              </a:spcBef>
              <a:spcAft>
                <a:spcPts val="0"/>
              </a:spcAft>
            </a:pPr>
            <a:endParaRPr lang="en-US" sz="1800" dirty="0" smtClean="0">
              <a:latin typeface="Calibri" panose="020F0502020204030204" pitchFamily="34" charset="0"/>
            </a:endParaRPr>
          </a:p>
          <a:p>
            <a:pPr>
              <a:lnSpc>
                <a:spcPct val="100000"/>
              </a:lnSpc>
              <a:spcBef>
                <a:spcPts val="0"/>
              </a:spcBef>
              <a:spcAft>
                <a:spcPts val="0"/>
              </a:spcAft>
            </a:pPr>
            <a:endParaRPr lang="en-US" sz="1800" dirty="0">
              <a:latin typeface="Calibri" panose="020F0502020204030204" pitchFamily="34" charset="0"/>
            </a:endParaRPr>
          </a:p>
        </p:txBody>
      </p:sp>
    </p:spTree>
    <p:extLst>
      <p:ext uri="{BB962C8B-B14F-4D97-AF65-F5344CB8AC3E}">
        <p14:creationId xmlns:p14="http://schemas.microsoft.com/office/powerpoint/2010/main" val="268570660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3.xml><?xml version="1.0" encoding="utf-8"?>
<ds:datastoreItem xmlns:ds="http://schemas.openxmlformats.org/officeDocument/2006/customXml" ds:itemID="{B970C04F-E7AC-41AB-9C6D-1B1BB88BFF7F}">
  <ds:schemaRef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purl.org/dc/elements/1.1/"/>
    <ds:schemaRef ds:uri="http://www.w3.org/XML/1998/namespace"/>
    <ds:schemaRef ds:uri="4873beb7-5857-4685-be1f-d57550cc96cc"/>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323</TotalTime>
  <Words>183</Words>
  <Application>Microsoft Office PowerPoint</Application>
  <PresentationFormat>Widescreen</PresentationFormat>
  <Paragraphs>67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Segoe UI</vt:lpstr>
      <vt:lpstr>Segoe UI Light</vt:lpstr>
      <vt:lpstr>WelcomeDoc</vt:lpstr>
      <vt:lpstr>Network</vt:lpstr>
      <vt:lpstr>What is network</vt:lpstr>
      <vt:lpstr>How the Internet works in banking and buissness</vt:lpstr>
      <vt:lpstr>How to Connect the Internet</vt:lpstr>
      <vt:lpstr>Types of Internet service</vt:lpstr>
      <vt:lpstr>Internet Architecture</vt:lpstr>
      <vt:lpstr>Advantage and Disadvantage of Internet</vt:lpstr>
      <vt:lpstr>Services Provided by internet</vt:lpstr>
      <vt:lpstr>Microsoft Internet Explorer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dc:title>
  <dc:creator>Hassan</dc:creator>
  <cp:keywords/>
  <cp:lastModifiedBy>Hassan</cp:lastModifiedBy>
  <cp:revision>12</cp:revision>
  <dcterms:created xsi:type="dcterms:W3CDTF">2020-04-27T21:16:33Z</dcterms:created>
  <dcterms:modified xsi:type="dcterms:W3CDTF">2020-04-28T03:48:22Z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